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58" r:id="rId4"/>
    <p:sldId id="266" r:id="rId5"/>
    <p:sldId id="267" r:id="rId6"/>
    <p:sldId id="276" r:id="rId7"/>
    <p:sldId id="268" r:id="rId8"/>
    <p:sldId id="269" r:id="rId9"/>
    <p:sldId id="272" r:id="rId10"/>
    <p:sldId id="270" r:id="rId11"/>
    <p:sldId id="274" r:id="rId12"/>
    <p:sldId id="265" r:id="rId13"/>
    <p:sldId id="277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driskill" initials="m" lastIdx="1" clrIdx="0">
    <p:extLst>
      <p:ext uri="{19B8F6BF-5375-455C-9EA6-DF929625EA0E}">
        <p15:presenceInfo xmlns:p15="http://schemas.microsoft.com/office/powerpoint/2012/main" userId="mdriskill" providerId="None"/>
      </p:ext>
    </p:extLst>
  </p:cmAuthor>
  <p:cmAuthor id="2" name="Hinckley, Adam Paul - (ahinckley)" initials="HAP-(" lastIdx="15" clrIdx="1">
    <p:extLst>
      <p:ext uri="{19B8F6BF-5375-455C-9EA6-DF929625EA0E}">
        <p15:presenceInfo xmlns:p15="http://schemas.microsoft.com/office/powerpoint/2012/main" userId="Hinckley, Adam Paul - (ahinckley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38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6C1D6-8A26-444B-846F-59EB4A7D49E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DCB40-5C90-4D0C-B355-4CFAE1A4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1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CB40-5C90-4D0C-B355-4CFAE1A44B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25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DCB40-5C90-4D0C-B355-4CFAE1A44B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15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DCB40-5C90-4D0C-B355-4CFAE1A44B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80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DCB40-5C90-4D0C-B355-4CFAE1A44B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9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23D01-AF18-49BE-A2B7-6A92283D4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E788F-49EF-4A06-8ADE-8DA873C4A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09C80-B23A-4661-BD83-E83D50DD6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5881-2A17-4F46-B0BC-5EA032B28C28}" type="datetime1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C9DDD-02A7-4B5D-A0D7-514B56D6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8620F-A496-420A-946F-B4E503A1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8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5361-2F4E-40AE-80FB-11435C9A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BA60F-C67E-4B1B-B5A9-0A6C95EF8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5B574-B721-43FB-9687-8A16C264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87B-6DEA-4BE6-A200-2876F9451004}" type="datetime1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6FC0E-0078-4928-9FAE-14A2F4A8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6C323-0DEB-4383-9287-0EDCC31D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7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1459C-3473-4A79-AF61-E79B9A88D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70836-A5E8-4DEA-8428-703B83E06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C47DF-A43F-42BF-84F7-50CCDACD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A2F5-22ED-4B33-A372-9AB8846C6D3E}" type="datetime1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075F4-EAA6-42F9-A5E8-3AD63784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31A59-D55E-4560-86AE-A6F8FD4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9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26372-44F4-4AA8-A2C6-F2039AF9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0A4C3-5E63-447D-B86A-DB7F17EB0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AC55B-C795-4D09-915D-80BB1A10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D8DA-DD70-41A2-B133-B220DE783D79}" type="datetime1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2E3A3-93C4-49A7-A4D8-D8AED215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A1A4E-F761-474A-971A-3F802DA7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1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E5F7E-B7E5-48C3-BD4D-B674C42A4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DA6EC-A92D-4884-9E92-3F8A23731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FD089-DA59-4605-9897-62BD3E25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FCB2-35E7-4669-891A-A21B2EC54BA9}" type="datetime1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4653D-2486-4C74-8E1A-8DD0DA64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9CD67-D93B-4804-8FB2-B5473C47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4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B594-A999-4038-B5BB-12C5D583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F9E97-5214-4D70-9E59-96FDC1389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33E37-BA57-4E79-9036-50BFED5B5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D0419-99B0-42C6-BFEF-9B22EE95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6399-A4AC-4E1A-8F31-A651868CE483}" type="datetime1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0D0B4-5FA5-42F0-99A6-778C7F94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7710A-F4F3-48D3-8A96-45C301AC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2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97EF-23F2-40CC-BBD5-CC474F71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9FCD3-3902-4122-8006-85CA9CAE2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2EAD8-A654-4B55-8B78-F9B9F15D6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EE8A2C-2454-4C34-8E11-4E8C7805D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E709F3-4D1E-430A-951F-3F6E539B6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66D13-1DF3-4720-A561-9ED63E820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E13D5-DFC5-4FF0-9BA2-090B3795614C}" type="datetime1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6AEE7-1147-400B-B9A7-F3D0548B4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15D271-BBCC-43F2-A2FE-798EF9265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2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9136-4C1E-493C-8946-698E71B3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D267C-D48A-49A7-8B1B-2BA78A15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7B4F-395B-42CC-A7E0-841F6F2A6D94}" type="datetime1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B130C1-C74E-461C-8FFF-41008E65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60A54-CFC5-4979-BAA9-0472B508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0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78CBC-9A2B-4617-A759-F2DBD60F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C19-D837-4DF5-B47F-6F56B562E7A1}" type="datetime1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54069-8949-4BFE-9DF7-CFF5AEA8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C6278-BC87-417F-AC49-45130EB8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64F4D-EF20-403D-A95A-7A58B0767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2A32D-979C-46CE-98CC-CA5CB9DEA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B8596-47E7-4125-A9AB-C8895ACB7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97E38-0D3B-424A-9156-B45A6C1B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F49-EBBF-478F-B8DE-C52DCB595DD8}" type="datetime1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EC230-1DCC-4EBC-8421-8EB625CB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6AED6-ECCA-4BAB-AAA3-6F460D94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6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F389-0DC8-48F8-93B7-4A73559E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E33D6-C778-4AD6-8D11-562611899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2EB86-A60A-47CB-8405-221DC3173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D7475-C0A8-45E1-82DC-8B8545F0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69694-9C04-48E1-ACCF-270BB713444E}" type="datetime1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89880-2F4F-423A-A408-2E36CC17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E0D0D-E7B9-4D0F-9C38-517C03E5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9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E0E1AC-0E9F-4C07-8706-0B3A57BDD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47296-9580-46E8-BF54-7BF00AF95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10A3E-181F-43F9-AB43-BCF55483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8159-43D7-4AB5-914F-725AB1FDE0C6}" type="datetime1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1982-0B06-4A62-A448-9FCBA2E5A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AD27-9AC6-45D4-8F52-577C021A2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333D-2C6F-4152-9F32-3394BD01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9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2.tif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11.png"/><Relationship Id="rId4" Type="http://schemas.openxmlformats.org/officeDocument/2006/relationships/image" Target="../media/image43.tif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t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tif"/><Relationship Id="rId4" Type="http://schemas.openxmlformats.org/officeDocument/2006/relationships/image" Target="../media/image49.tif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7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37D5-E844-4070-A2B1-DCCC880CE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71" y="406400"/>
            <a:ext cx="9144000" cy="1748971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Nanofabrication Using Self-Assembled Monolayers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BC926-0AC1-4B39-A06F-E05652C2A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669" y="2736425"/>
            <a:ext cx="9598090" cy="2686795"/>
          </a:xfrm>
        </p:spPr>
        <p:txBody>
          <a:bodyPr>
            <a:normAutofit fontScale="55000" lnSpcReduction="20000"/>
          </a:bodyPr>
          <a:lstStyle/>
          <a:p>
            <a:r>
              <a:rPr lang="en-US" sz="4300" dirty="0">
                <a:solidFill>
                  <a:srgbClr val="002060"/>
                </a:solidFill>
              </a:rPr>
              <a:t>Madison Driskill, Adam Hinckley, Anthony Muscat</a:t>
            </a:r>
          </a:p>
          <a:p>
            <a:r>
              <a:rPr lang="en-US" sz="4300" dirty="0">
                <a:solidFill>
                  <a:srgbClr val="002060"/>
                </a:solidFill>
              </a:rPr>
              <a:t>Department of Chemical and Environmental Engineering</a:t>
            </a:r>
          </a:p>
          <a:p>
            <a:r>
              <a:rPr lang="en-US" sz="4300" dirty="0">
                <a:solidFill>
                  <a:srgbClr val="002060"/>
                </a:solidFill>
              </a:rPr>
              <a:t>The University of Arizona, Tucson, AZ</a:t>
            </a:r>
          </a:p>
          <a:p>
            <a:endParaRPr lang="en-US" sz="4300" i="1" dirty="0">
              <a:solidFill>
                <a:srgbClr val="002060"/>
              </a:solidFill>
            </a:endParaRPr>
          </a:p>
          <a:p>
            <a:r>
              <a:rPr lang="en-US" sz="4300" dirty="0">
                <a:solidFill>
                  <a:srgbClr val="002060"/>
                </a:solidFill>
              </a:rPr>
              <a:t>NASA Space Grant Symposium</a:t>
            </a:r>
          </a:p>
          <a:p>
            <a:r>
              <a:rPr lang="en-US" sz="4300" dirty="0">
                <a:solidFill>
                  <a:srgbClr val="002060"/>
                </a:solidFill>
              </a:rPr>
              <a:t>Tempe, AZ</a:t>
            </a:r>
          </a:p>
          <a:p>
            <a:r>
              <a:rPr lang="en-US" sz="4300" dirty="0">
                <a:solidFill>
                  <a:srgbClr val="002060"/>
                </a:solidFill>
              </a:rPr>
              <a:t>April 13, 2019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691FF-9AFA-4C41-A035-E305179A1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92" y="5381923"/>
            <a:ext cx="1423274" cy="1339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8C5D0-194F-49E4-874E-59159EF58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482" y="5570578"/>
            <a:ext cx="1292464" cy="1103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D33239-7F93-498D-8ED5-A6800F36B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485" y="4825292"/>
            <a:ext cx="1423274" cy="189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3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ABAE16-4F3E-4959-B537-99EF30C94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"/>
          <a:stretch/>
        </p:blipFill>
        <p:spPr>
          <a:xfrm>
            <a:off x="3591347" y="1856283"/>
            <a:ext cx="3320649" cy="2824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3243CA-BC5A-4955-A7AA-11A848AA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rgbClr val="002060"/>
                </a:solidFill>
                <a:latin typeface="+mn-lt"/>
              </a:rPr>
              <a:t>TiO</a:t>
            </a:r>
            <a:r>
              <a:rPr lang="en-US" sz="3800" b="1" baseline="-25000" dirty="0">
                <a:solidFill>
                  <a:srgbClr val="002060"/>
                </a:solidFill>
                <a:latin typeface="+mn-lt"/>
              </a:rPr>
              <a:t>2 </a:t>
            </a:r>
            <a:r>
              <a:rPr lang="en-US" sz="3800" b="1" dirty="0">
                <a:solidFill>
                  <a:srgbClr val="002060"/>
                </a:solidFill>
                <a:latin typeface="+mn-lt"/>
              </a:rPr>
              <a:t>Area-Selectively Deposited From ALD</a:t>
            </a:r>
            <a:endParaRPr lang="en-US" sz="38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1A9332-21CB-450D-958C-15C004D76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/>
          <a:stretch/>
        </p:blipFill>
        <p:spPr>
          <a:xfrm>
            <a:off x="36790" y="1856283"/>
            <a:ext cx="3351336" cy="289757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50CE3-31ED-448D-B2F7-14605F156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39" y="4867406"/>
            <a:ext cx="4625622" cy="1959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2B5F3A-EEC6-40EA-B3D1-B5410115E967}"/>
              </a:ext>
            </a:extLst>
          </p:cNvPr>
          <p:cNvSpPr txBox="1"/>
          <p:nvPr/>
        </p:nvSpPr>
        <p:spPr>
          <a:xfrm>
            <a:off x="6964887" y="1742035"/>
            <a:ext cx="5371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TiO</a:t>
            </a:r>
            <a:r>
              <a:rPr lang="en-US" sz="2400" baseline="-25000" dirty="0"/>
              <a:t>2  </a:t>
            </a:r>
            <a:r>
              <a:rPr lang="en-US" sz="2400" dirty="0"/>
              <a:t>selectively deposited into troughs.</a:t>
            </a:r>
          </a:p>
          <a:p>
            <a:r>
              <a:rPr lang="en-US" sz="2400" dirty="0"/>
              <a:t>          -200 ALD cycles of TiCl</a:t>
            </a:r>
            <a:r>
              <a:rPr lang="en-US" sz="2400" baseline="-25000" dirty="0"/>
              <a:t>4 </a:t>
            </a:r>
            <a:r>
              <a:rPr lang="en-US" sz="2400" dirty="0"/>
              <a:t>and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10.1 nm total of TiO</a:t>
            </a:r>
            <a:r>
              <a:rPr lang="en-US" sz="2400" baseline="-25000" dirty="0"/>
              <a:t>2</a:t>
            </a:r>
            <a:r>
              <a:rPr lang="en-US" sz="2400" dirty="0"/>
              <a:t> selectively deposited into troughs.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troughs resemble segment.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Phase image shows differences in composition.</a:t>
            </a:r>
          </a:p>
          <a:p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B46D8-9FD8-466E-9016-78E92579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3E63C-1EE3-4DB9-A33B-6F324DDA5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2" y="1344363"/>
            <a:ext cx="3115326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E01AFB-BA41-4A9D-99F5-13AB06E5E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347" y="1363740"/>
            <a:ext cx="2987299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B6FE-D900-4275-AD7C-84B4B83275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347" t="22070" r="40876" b="38766"/>
          <a:stretch/>
        </p:blipFill>
        <p:spPr>
          <a:xfrm>
            <a:off x="7065055" y="4873309"/>
            <a:ext cx="2078737" cy="1925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A0E613-007E-409F-A183-CE7D9E4658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5126" y="4456837"/>
            <a:ext cx="3987130" cy="2182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BFF2A-4E5E-46AD-8B60-6E2E17D07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5328" y="5677383"/>
            <a:ext cx="1848472" cy="1175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73107-F970-4295-8904-FD9FA0ECE8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8662" y="5771392"/>
            <a:ext cx="73768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68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60521B9-27F5-4F39-A588-C2F55F495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" b="1652"/>
          <a:stretch/>
        </p:blipFill>
        <p:spPr>
          <a:xfrm>
            <a:off x="8278421" y="1649529"/>
            <a:ext cx="3913579" cy="387004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8033B-CD34-47C9-A0BE-78F4FF8E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6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TiO</a:t>
            </a:r>
            <a:r>
              <a:rPr lang="en-US" sz="4000" b="1" baseline="-25000" dirty="0">
                <a:solidFill>
                  <a:srgbClr val="002060"/>
                </a:solidFill>
                <a:latin typeface="+mn-lt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+mn-lt"/>
              </a:rPr>
              <a:t>ASD From ALD: Line Widths </a:t>
            </a:r>
            <a:endParaRPr lang="en-US" sz="40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5D8DD-2B0E-42BB-AED4-797AD41F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747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09DD6B-35D8-4B1C-9EB7-450322D4E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20" y="1704186"/>
            <a:ext cx="3820559" cy="3811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F66F45-FEF9-4522-807C-AE96A1F82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r="66633" b="41361"/>
          <a:stretch/>
        </p:blipFill>
        <p:spPr>
          <a:xfrm>
            <a:off x="56560" y="1649529"/>
            <a:ext cx="3913578" cy="3940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F7A82-6B37-485C-8350-CAFC4A7C5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54" y="1217492"/>
            <a:ext cx="4310246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C6A489-C3B8-4F8B-B2E3-E9A96A58B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161" y="1219086"/>
            <a:ext cx="4249280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4E3C45-7FB2-4239-955E-4F317E40F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0815" y="1203143"/>
            <a:ext cx="2828789" cy="646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26498-D1E0-48CF-9D21-D6E5853DB45F}"/>
              </a:ext>
            </a:extLst>
          </p:cNvPr>
          <p:cNvSpPr txBox="1"/>
          <p:nvPr/>
        </p:nvSpPr>
        <p:spPr>
          <a:xfrm>
            <a:off x="9334119" y="6499723"/>
            <a:ext cx="297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95% Confidence Intervals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220D1-4DF4-42AF-B3F5-C88C50F6A70B}"/>
              </a:ext>
            </a:extLst>
          </p:cNvPr>
          <p:cNvSpPr txBox="1"/>
          <p:nvPr/>
        </p:nvSpPr>
        <p:spPr>
          <a:xfrm>
            <a:off x="287988" y="5482373"/>
            <a:ext cx="353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SiO</a:t>
            </a:r>
            <a:r>
              <a:rPr lang="en-US" sz="2400" baseline="-25000" dirty="0"/>
              <a:t>2 </a:t>
            </a:r>
            <a:r>
              <a:rPr lang="en-US" sz="2400" dirty="0"/>
              <a:t>line width: 169 ± 8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54498-FCF8-4A08-AC8C-B38B41DABA16}"/>
              </a:ext>
            </a:extLst>
          </p:cNvPr>
          <p:cNvSpPr txBox="1"/>
          <p:nvPr/>
        </p:nvSpPr>
        <p:spPr>
          <a:xfrm>
            <a:off x="4362553" y="5502774"/>
            <a:ext cx="3374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Trough width: 180 ± 8 nm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54DEE-8CC4-4F2C-8A28-3EA69E9FEB16}"/>
              </a:ext>
            </a:extLst>
          </p:cNvPr>
          <p:cNvSpPr txBox="1"/>
          <p:nvPr/>
        </p:nvSpPr>
        <p:spPr>
          <a:xfrm>
            <a:off x="8371441" y="5503667"/>
            <a:ext cx="382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TiO</a:t>
            </a:r>
            <a:r>
              <a:rPr lang="en-US" sz="2400" baseline="-25000" dirty="0"/>
              <a:t>2 </a:t>
            </a:r>
            <a:r>
              <a:rPr lang="en-US" sz="2400" dirty="0"/>
              <a:t>line width: 176 ± 10 nm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DB72B7-47AD-4745-B05E-255039528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536" y="5829205"/>
            <a:ext cx="73768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4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95AB9-F285-4452-9C77-91992B6BE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087" y="1634675"/>
            <a:ext cx="2429009" cy="1535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24E79-DC78-4BC3-8AB6-41EEF8F9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9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 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188E7-B0C8-4E4E-B578-3036573AD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01" y="1604963"/>
            <a:ext cx="9446342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en-US" dirty="0"/>
              <a:t>TiO</a:t>
            </a:r>
            <a:r>
              <a:rPr lang="en-US" baseline="-25000" dirty="0"/>
              <a:t>2</a:t>
            </a:r>
            <a:r>
              <a:rPr lang="en-US" dirty="0"/>
              <a:t> was selectively deposited into the troughs on the OTS SAM as verified by AFM imaging.</a:t>
            </a:r>
          </a:p>
          <a:p>
            <a:pPr lvl="1"/>
            <a:r>
              <a:rPr lang="en-US" sz="2600" dirty="0"/>
              <a:t>OTS SAMs were deposited onto SiO</a:t>
            </a:r>
            <a:r>
              <a:rPr lang="en-US" sz="2600" baseline="-25000" dirty="0"/>
              <a:t>2 </a:t>
            </a:r>
            <a:r>
              <a:rPr lang="en-US" sz="2600" dirty="0"/>
              <a:t>and patterned with CAFM.</a:t>
            </a:r>
          </a:p>
          <a:p>
            <a:pPr lvl="1"/>
            <a:r>
              <a:rPr lang="en-US" sz="2600" dirty="0"/>
              <a:t>OTS SAMs are resistant to dilute, aqueous HF as seen with </a:t>
            </a:r>
            <a:r>
              <a:rPr lang="en-US" sz="2600" dirty="0" err="1"/>
              <a:t>ellipsometry</a:t>
            </a:r>
            <a:r>
              <a:rPr lang="en-US" sz="2600" dirty="0"/>
              <a:t>.</a:t>
            </a:r>
          </a:p>
          <a:p>
            <a:pPr lvl="1"/>
            <a:r>
              <a:rPr lang="en-US" sz="2600" dirty="0"/>
              <a:t>Aqueous HF was used to etch the patterned SiO</a:t>
            </a:r>
            <a:r>
              <a:rPr lang="en-US" sz="2600" baseline="-25000" dirty="0"/>
              <a:t>2 </a:t>
            </a:r>
            <a:r>
              <a:rPr lang="en-US" sz="2600" dirty="0"/>
              <a:t>lines.</a:t>
            </a:r>
          </a:p>
          <a:p>
            <a:pPr lvl="1"/>
            <a:r>
              <a:rPr lang="en-US" sz="2600" dirty="0"/>
              <a:t>OTS SAM was successfully used as a mask.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ASD of other metals such as copper or palladium </a:t>
            </a:r>
          </a:p>
          <a:p>
            <a:r>
              <a:rPr lang="en-US" dirty="0"/>
              <a:t>New patterning techniques to reduce line size such as scanning electron microscopy (SEM) or electron beam lithography (EBL)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32337-FB97-46FA-9B27-7BA09DD2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12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A24E79-DC78-4BC3-8AB6-41EEF8F919B1}"/>
              </a:ext>
            </a:extLst>
          </p:cNvPr>
          <p:cNvSpPr txBox="1">
            <a:spLocks/>
          </p:cNvSpPr>
          <p:nvPr/>
        </p:nvSpPr>
        <p:spPr>
          <a:xfrm>
            <a:off x="723900" y="36469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 Future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CF4DE-DB3C-4E5E-A628-71E2925B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485" y="3423359"/>
            <a:ext cx="2168214" cy="1376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45B3A-A98F-4FAF-BC9B-FA18EFBB02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9" t="38231" r="9267" b="30612"/>
          <a:stretch/>
        </p:blipFill>
        <p:spPr>
          <a:xfrm>
            <a:off x="9872485" y="4914405"/>
            <a:ext cx="2168214" cy="1367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ECB64-EC5B-4E73-A8C4-B7818709B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54430"/>
            <a:ext cx="73768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65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261ED-AE34-4157-B019-9D2D3A71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AAECD-4CE5-4DF1-9AFD-C3DDE5E4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Adam Hinckley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Dr. Anthony Muscat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Muscat Research Group</a:t>
            </a:r>
          </a:p>
          <a:p>
            <a:pPr marL="0" indent="0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dirty="0"/>
              <a:t>NASA/Arizona Space Grant Consortium</a:t>
            </a:r>
          </a:p>
          <a:p>
            <a:pPr marL="114300" indent="0" algn="ctr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25C3B-9E05-414A-BD81-B14B93F3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04" y="5389403"/>
            <a:ext cx="1426588" cy="1341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8E90D1-ED5D-45B2-A0AD-95FD23D7B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034" y="5571965"/>
            <a:ext cx="1292464" cy="110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80F44-1AA0-4102-8F7E-CF7B7EBF5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953" y="4939628"/>
            <a:ext cx="1426588" cy="189602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FC0ED-0E0A-4BB4-A4D4-5DEA3F57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48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379382-F962-44D3-9BE7-92BC26E61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04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+mn-lt"/>
              </a:rPr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3DEAAC-70CB-4123-87E9-EC56C9A4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14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681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58AC-A41B-42F1-9FB4-AA2F867E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35" y="461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rgbClr val="002060"/>
                </a:solidFill>
                <a:latin typeface="+mn-lt"/>
              </a:rPr>
              <a:t>Microelectronic Device Fabrication Processes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739DF-9B1A-482C-AFB7-9105FDAD4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08" y="1527937"/>
            <a:ext cx="5383436" cy="451593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9600" dirty="0"/>
              <a:t>Subtractive Methods: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used to build structures in devices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costly because they require large 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/>
              <a:t>   amounts of materials, water, and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/>
              <a:t>   energy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Additive makes more efficient use of materials, water, and energy.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9200" dirty="0"/>
              <a:t>Area-selective deposition (ASD)</a:t>
            </a:r>
            <a:endParaRPr lang="en-US" sz="9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Self-assembled monolayers (SAMs) can be used with ASD.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SAMs function as a mask on the surface and pattern can be reused.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8000" dirty="0"/>
          </a:p>
          <a:p>
            <a:pPr marL="0" lvl="1" indent="0">
              <a:lnSpc>
                <a:spcPct val="100000"/>
              </a:lnSpc>
              <a:buNone/>
            </a:pPr>
            <a:r>
              <a:rPr lang="en-US" sz="8000" dirty="0"/>
              <a:t>  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0EACA-03FF-4C0F-AAE3-2F2E4BDB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5871" y="6541980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2</a:t>
            </a:fld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7063C-AAFA-4880-BF34-225197813CF6}"/>
              </a:ext>
            </a:extLst>
          </p:cNvPr>
          <p:cNvSpPr txBox="1"/>
          <p:nvPr/>
        </p:nvSpPr>
        <p:spPr>
          <a:xfrm>
            <a:off x="8408308" y="1282013"/>
            <a:ext cx="202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Additive</a:t>
            </a:r>
            <a:r>
              <a:rPr lang="en-US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6CA852-737F-412B-86A2-D12BBE738B05}"/>
              </a:ext>
            </a:extLst>
          </p:cNvPr>
          <p:cNvSpPr txBox="1"/>
          <p:nvPr/>
        </p:nvSpPr>
        <p:spPr>
          <a:xfrm>
            <a:off x="5310789" y="1210238"/>
            <a:ext cx="202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Subtractive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C62FD-C4D0-4A17-9508-2BEAAEC8E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859" y="1671903"/>
            <a:ext cx="3212870" cy="4980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1F3AF-F081-4914-95A7-3D1336A49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758" y="1671903"/>
            <a:ext cx="1572904" cy="4828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56DC0E-C91D-48D8-AEB6-3E1C1877DA31}"/>
              </a:ext>
            </a:extLst>
          </p:cNvPr>
          <p:cNvSpPr txBox="1"/>
          <p:nvPr/>
        </p:nvSpPr>
        <p:spPr>
          <a:xfrm>
            <a:off x="6765894" y="1743678"/>
            <a:ext cx="118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</a:t>
            </a:r>
          </a:p>
          <a:p>
            <a:r>
              <a:rPr lang="en-US" dirty="0"/>
              <a:t>ALD Film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6BBEC-B176-4B71-AFB6-55722B0E100F}"/>
              </a:ext>
            </a:extLst>
          </p:cNvPr>
          <p:cNvSpPr txBox="1"/>
          <p:nvPr/>
        </p:nvSpPr>
        <p:spPr>
          <a:xfrm>
            <a:off x="6765894" y="2862575"/>
            <a:ext cx="1295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Deposit </a:t>
            </a:r>
          </a:p>
          <a:p>
            <a:r>
              <a:rPr lang="en-US" dirty="0"/>
              <a:t>Photoresist </a:t>
            </a:r>
          </a:p>
          <a:p>
            <a:r>
              <a:rPr lang="en-US" dirty="0"/>
              <a:t>and Pattern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3D4135-D50B-45AE-80A7-9B420F728A50}"/>
              </a:ext>
            </a:extLst>
          </p:cNvPr>
          <p:cNvSpPr txBox="1"/>
          <p:nvPr/>
        </p:nvSpPr>
        <p:spPr>
          <a:xfrm>
            <a:off x="6875786" y="4258471"/>
            <a:ext cx="1240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Etch Film </a:t>
            </a:r>
          </a:p>
          <a:p>
            <a:r>
              <a:rPr lang="en-US" dirty="0"/>
              <a:t>to Transfer </a:t>
            </a:r>
          </a:p>
          <a:p>
            <a:r>
              <a:rPr lang="en-US" dirty="0"/>
              <a:t>Pattern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6BAA18-1DE8-4B60-AC8F-D914518296E5}"/>
              </a:ext>
            </a:extLst>
          </p:cNvPr>
          <p:cNvSpPr txBox="1"/>
          <p:nvPr/>
        </p:nvSpPr>
        <p:spPr>
          <a:xfrm>
            <a:off x="6904221" y="5767140"/>
            <a:ext cx="727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 </a:t>
            </a:r>
          </a:p>
          <a:p>
            <a:r>
              <a:rPr lang="en-US" dirty="0"/>
              <a:t>Resist</a:t>
            </a:r>
          </a:p>
        </p:txBody>
      </p:sp>
      <p:pic>
        <p:nvPicPr>
          <p:cNvPr id="14" name="Picture 2" descr="https://spacegrant.arizona.edu/sites/spacegrant.arizona.edu/files/about/logos/azsgc_logo_transparent_lg.png">
            <a:extLst>
              <a:ext uri="{FF2B5EF4-FFF2-40B4-BE49-F238E27FC236}">
                <a16:creationId xmlns:a16="http://schemas.microsoft.com/office/drawing/2014/main" id="{EF56FF08-D8BD-446E-9596-3B3357156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02" y="5869469"/>
            <a:ext cx="740473" cy="98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56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2CDE-3128-44B6-AA46-8BF0E219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rgbClr val="002060"/>
                </a:solidFill>
                <a:latin typeface="+mn-lt"/>
              </a:rPr>
              <a:t>Self-Assembled Monolayers (SAM) Deposition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0BA1C3E-433E-4176-B851-19317BAC0DD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765130" y="2020337"/>
                <a:ext cx="5181600" cy="324774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err="1"/>
                  <a:t>Octadecyltrichlorosilane</a:t>
                </a:r>
                <a:r>
                  <a:rPr lang="en-US" sz="2400" dirty="0"/>
                  <a:t> (OTS) forms a SAM </a:t>
                </a:r>
                <a:r>
                  <a:rPr lang="en-US" sz="2400" dirty="0">
                    <a:solidFill>
                      <a:prstClr val="black"/>
                    </a:solidFill>
                  </a:rPr>
                  <a:t>on silicon dioxide (SiO</a:t>
                </a:r>
                <a:r>
                  <a:rPr lang="en-US" sz="2400" baseline="-25000" dirty="0">
                    <a:solidFill>
                      <a:prstClr val="black"/>
                    </a:solidFill>
                  </a:rPr>
                  <a:t>2</a:t>
                </a:r>
                <a:r>
                  <a:rPr lang="en-US" sz="2400" dirty="0">
                    <a:solidFill>
                      <a:prstClr val="black"/>
                    </a:solidFill>
                  </a:rPr>
                  <a:t>)</a:t>
                </a:r>
                <a:r>
                  <a:rPr lang="en-US" sz="2400" baseline="-25000" dirty="0">
                    <a:solidFill>
                      <a:prstClr val="black"/>
                    </a:solidFill>
                  </a:rPr>
                  <a:t>.</a:t>
                </a:r>
                <a:endParaRPr lang="en-US" sz="2400" dirty="0"/>
              </a:p>
              <a:p>
                <a:r>
                  <a:rPr lang="en-US" sz="2400" dirty="0"/>
                  <a:t>Trichlorosilane (head group) reacts with SiO</a:t>
                </a:r>
                <a:r>
                  <a:rPr lang="en-US" sz="2400" baseline="-25000" dirty="0"/>
                  <a:t>2 .</a:t>
                </a:r>
              </a:p>
              <a:p>
                <a:r>
                  <a:rPr lang="en-US" sz="2400" dirty="0"/>
                  <a:t>OTS molecules align with tails pointing away from surface.</a:t>
                </a:r>
              </a:p>
              <a:p>
                <a:r>
                  <a:rPr lang="en-US" sz="2400" dirty="0"/>
                  <a:t>OTS SAM acts as mask on surface.</a:t>
                </a:r>
              </a:p>
              <a:p>
                <a:r>
                  <a:rPr lang="en-US" sz="2400" dirty="0"/>
                  <a:t>OTS SAM is ideally 26.5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/>
                  <a:t> 2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Å thick.</a:t>
                </a:r>
              </a:p>
              <a:p>
                <a:pPr marL="0" indent="0">
                  <a:buNone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0BA1C3E-433E-4176-B851-19317BAC0D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765130" y="2020337"/>
                <a:ext cx="5181600" cy="3247746"/>
              </a:xfrm>
              <a:blipFill>
                <a:blip r:embed="rId2"/>
                <a:stretch>
                  <a:fillRect l="-1647" t="-2627" r="-2588" b="-3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DB254B7B-50B7-46E7-B5C8-AD9CD75E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27" y="1348612"/>
            <a:ext cx="677415" cy="279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A29F07-602E-4EE1-A971-506270D5ED8D}"/>
              </a:ext>
            </a:extLst>
          </p:cNvPr>
          <p:cNvSpPr txBox="1"/>
          <p:nvPr/>
        </p:nvSpPr>
        <p:spPr>
          <a:xfrm>
            <a:off x="2608629" y="1875367"/>
            <a:ext cx="2071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Hydrocarbon tail (octadecyl)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A556A8-AF43-4FFE-A100-AC402C5D36B1}"/>
                  </a:ext>
                </a:extLst>
              </p:cNvPr>
              <p:cNvSpPr txBox="1"/>
              <p:nvPr/>
            </p:nvSpPr>
            <p:spPr>
              <a:xfrm>
                <a:off x="1290038" y="1809446"/>
                <a:ext cx="195942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A556A8-AF43-4FFE-A100-AC402C5D3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038" y="1809446"/>
                <a:ext cx="195942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E1496B2-8F75-444D-87E1-10CDF2950E0B}"/>
              </a:ext>
            </a:extLst>
          </p:cNvPr>
          <p:cNvSpPr txBox="1"/>
          <p:nvPr/>
        </p:nvSpPr>
        <p:spPr>
          <a:xfrm>
            <a:off x="2608629" y="3553821"/>
            <a:ext cx="179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Trichlorosilane (head group)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4E0F83-2430-4675-BD5C-3E211121B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928" y="3549455"/>
            <a:ext cx="1963082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664C97-6DA9-4907-A688-9B771602E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7" y="4518326"/>
            <a:ext cx="4096139" cy="1455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C4999-D0F7-4C25-BD87-C812918565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169" t="38292" r="44953" b="38454"/>
          <a:stretch/>
        </p:blipFill>
        <p:spPr>
          <a:xfrm>
            <a:off x="4400107" y="4694990"/>
            <a:ext cx="2071397" cy="1435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F3A2FE-B5A1-4987-9D87-C61F4E60350E}"/>
              </a:ext>
            </a:extLst>
          </p:cNvPr>
          <p:cNvSpPr/>
          <p:nvPr/>
        </p:nvSpPr>
        <p:spPr>
          <a:xfrm>
            <a:off x="7595119" y="6600430"/>
            <a:ext cx="41707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Peters, R. D.; </a:t>
            </a:r>
            <a:r>
              <a:rPr lang="en-US" sz="900" dirty="0" err="1"/>
              <a:t>Nealey</a:t>
            </a:r>
            <a:r>
              <a:rPr lang="en-US" sz="900" dirty="0"/>
              <a:t>, P. F.; Crain, J. N.; </a:t>
            </a:r>
            <a:r>
              <a:rPr lang="en-US" sz="900" dirty="0" err="1"/>
              <a:t>Himpsel</a:t>
            </a:r>
            <a:r>
              <a:rPr lang="en-US" sz="900" dirty="0"/>
              <a:t>, F. J. Langmuir 2002, 18, 1250-1256.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0895977-A2ED-4DAF-90D0-19970E7A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6137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3</a:t>
            </a:fld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1CB812-D176-4D05-93C8-F888DD1ED5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09" y="5870362"/>
            <a:ext cx="73768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1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706B81-1446-435A-B5EE-A580EA36E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rgbClr val="002060"/>
                </a:solidFill>
                <a:latin typeface="+mn-lt"/>
              </a:rPr>
              <a:t>Area-Selective Deposition of Titanium Dioxide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1BEC0-4C0F-4DDB-989C-140358CC2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Hypothesis: </a:t>
            </a:r>
            <a:r>
              <a:rPr lang="en-US" dirty="0"/>
              <a:t>If an OTS SAM is deposited on SiO</a:t>
            </a:r>
            <a:r>
              <a:rPr lang="en-US" baseline="-25000" dirty="0"/>
              <a:t>2</a:t>
            </a:r>
            <a:r>
              <a:rPr lang="en-US" dirty="0"/>
              <a:t> and patterned using conductive AFM, TiO</a:t>
            </a:r>
            <a:r>
              <a:rPr lang="en-US" baseline="-25000" dirty="0"/>
              <a:t>2</a:t>
            </a:r>
            <a:r>
              <a:rPr lang="en-US" dirty="0"/>
              <a:t> will selectively deposit within the pattern.</a:t>
            </a:r>
          </a:p>
          <a:p>
            <a:r>
              <a:rPr lang="en-US" dirty="0"/>
              <a:t>Titanium Dioxide (TiO</a:t>
            </a:r>
            <a:r>
              <a:rPr lang="en-US" baseline="-25000" dirty="0"/>
              <a:t>2</a:t>
            </a:r>
            <a:r>
              <a:rPr lang="en-US" dirty="0"/>
              <a:t>) is used in sensors.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17EF5D-3A8F-4C6B-8468-652C214D7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25136" y="6081656"/>
            <a:ext cx="4012163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ADF947-079B-487D-9B66-2D0836BAC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28" y="6079693"/>
            <a:ext cx="4011516" cy="707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C29E88-A687-407C-BF06-D7122160515F}"/>
              </a:ext>
            </a:extLst>
          </p:cNvPr>
          <p:cNvSpPr txBox="1"/>
          <p:nvPr/>
        </p:nvSpPr>
        <p:spPr>
          <a:xfrm>
            <a:off x="5186521" y="5645137"/>
            <a:ext cx="162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HF</a:t>
            </a:r>
          </a:p>
          <a:p>
            <a:pPr algn="ctr"/>
            <a:r>
              <a:rPr lang="en-US" dirty="0"/>
              <a:t> Etched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CB7A-CD10-4028-9472-A8E3372586AD}"/>
              </a:ext>
            </a:extLst>
          </p:cNvPr>
          <p:cNvSpPr txBox="1"/>
          <p:nvPr/>
        </p:nvSpPr>
        <p:spPr>
          <a:xfrm>
            <a:off x="8161198" y="5581518"/>
            <a:ext cx="175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ALD </a:t>
            </a:r>
          </a:p>
          <a:p>
            <a:pPr algn="ctr"/>
            <a:r>
              <a:rPr lang="en-US" dirty="0"/>
              <a:t>of TiO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D4B74E-5E47-4412-B732-ABD485EDA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204">
            <a:off x="7209118" y="5058523"/>
            <a:ext cx="3767655" cy="27495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A587A3-C811-4617-9F3B-1385701F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7543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4</a:t>
            </a:fld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9CE35-45EA-4AB4-87EA-B6F66990A2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43" t="42388" r="42461" b="36404"/>
          <a:stretch/>
        </p:blipFill>
        <p:spPr>
          <a:xfrm>
            <a:off x="111361" y="5411417"/>
            <a:ext cx="2051419" cy="1242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EDE86-9315-4427-810D-DD94B5BD5F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215" t="34390" r="41780" b="37426"/>
          <a:stretch/>
        </p:blipFill>
        <p:spPr>
          <a:xfrm>
            <a:off x="3501501" y="4972815"/>
            <a:ext cx="2102767" cy="1587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BEADFE-0E12-4B00-BBEB-B4C70FFF07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190" t="32013" r="41804" b="36384"/>
          <a:stretch/>
        </p:blipFill>
        <p:spPr>
          <a:xfrm>
            <a:off x="9555962" y="4789481"/>
            <a:ext cx="2152963" cy="1822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E81F4A-E964-4C8A-9229-8D6AF3A0AB08}"/>
              </a:ext>
            </a:extLst>
          </p:cNvPr>
          <p:cNvSpPr txBox="1"/>
          <p:nvPr/>
        </p:nvSpPr>
        <p:spPr>
          <a:xfrm>
            <a:off x="1963420" y="5604658"/>
            <a:ext cx="169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AFM </a:t>
            </a:r>
          </a:p>
          <a:p>
            <a:pPr algn="ctr"/>
            <a:r>
              <a:rPr lang="en-US" dirty="0"/>
              <a:t>Patterned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04A45B-ED62-40AA-BB8D-53EBCF6BD6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827" t="41529" r="42168" b="36927"/>
          <a:stretch/>
        </p:blipFill>
        <p:spPr>
          <a:xfrm>
            <a:off x="6489998" y="5368976"/>
            <a:ext cx="2153828" cy="12425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75A4A3-F55A-4DCB-8103-B06B21A63E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10" t="50000" r="4347" b="13197"/>
          <a:stretch/>
        </p:blipFill>
        <p:spPr>
          <a:xfrm>
            <a:off x="111361" y="3553808"/>
            <a:ext cx="2137197" cy="1187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B05F2B-344C-4941-AE32-42B2C9463A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905" b="6395"/>
          <a:stretch/>
        </p:blipFill>
        <p:spPr>
          <a:xfrm>
            <a:off x="3522666" y="3553808"/>
            <a:ext cx="2087928" cy="11887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C714AF-4D78-434B-A87C-483F86C25B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09" t="47021" r="109" b="5115"/>
          <a:stretch/>
        </p:blipFill>
        <p:spPr>
          <a:xfrm>
            <a:off x="9634445" y="3490316"/>
            <a:ext cx="1862644" cy="1188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87B978-1601-4B92-A13A-6BB6AFF3F9C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7911" r="6086" b="7256"/>
          <a:stretch/>
        </p:blipFill>
        <p:spPr>
          <a:xfrm>
            <a:off x="6656926" y="3538508"/>
            <a:ext cx="1867576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3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F29443-C731-491D-A3AD-31C2E10C1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965" y="4554921"/>
            <a:ext cx="3772704" cy="19780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922000-FC98-4B34-A8B9-E416675F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rgbClr val="002060"/>
                </a:solidFill>
                <a:latin typeface="+mn-lt"/>
              </a:rPr>
              <a:t>Atomic Force Microscopy (AFM) Imaged OTS SAM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BABE4-126A-45AF-87EE-0634B5EBE319}"/>
              </a:ext>
            </a:extLst>
          </p:cNvPr>
          <p:cNvSpPr txBox="1"/>
          <p:nvPr/>
        </p:nvSpPr>
        <p:spPr>
          <a:xfrm>
            <a:off x="5812742" y="2175097"/>
            <a:ext cx="6261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Ellipsometry measurements indicate presence of OTS SAM.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Surface roughness is 0.15 nm which is close to that of silicon dioxide (0.2 nm).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4171B9-D8D4-4F2B-9027-653EE0E5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5</a:t>
            </a:fld>
            <a:endParaRPr lang="en-US" sz="20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AE57D01-65C6-4B52-84D9-5C439099E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7" y="1780388"/>
            <a:ext cx="5292727" cy="432183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21E1D7-CDB5-45D9-B144-EBA4068EA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138" y="5542384"/>
            <a:ext cx="2173345" cy="13156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75421F-0027-4059-AF80-8379FFC3A2F0}"/>
              </a:ext>
            </a:extLst>
          </p:cNvPr>
          <p:cNvSpPr txBox="1"/>
          <p:nvPr/>
        </p:nvSpPr>
        <p:spPr>
          <a:xfrm>
            <a:off x="6379259" y="4232097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Ellipsometry Measurements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FE5B4-B209-4702-B00E-BDDFAF9A8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253" y="4232097"/>
            <a:ext cx="2101114" cy="1167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FD273-9A06-487E-B4AF-73AC6EE3D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70362"/>
            <a:ext cx="73768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6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4C2810-0772-460E-96AA-B86662C8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596" y="1575300"/>
            <a:ext cx="5870702" cy="323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6F88A-9D6E-4146-8865-83DA256A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n-lt"/>
              </a:rPr>
              <a:t>Nanolithography and Conductive AFM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F3FAB2-414B-4978-8B02-889907307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1847195"/>
            <a:ext cx="4864203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Conductive AFM (CAFM) uses current through sample and cantilever to pattern SAM.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Local anodic oxidation (LAO) from applied voltage desorbs monolayer and  grows SiO</a:t>
            </a:r>
            <a:r>
              <a:rPr lang="en-US" baseline="-25000" dirty="0"/>
              <a:t>2.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B77D9-F2D8-489C-8D8C-9B9C0E45296E}"/>
              </a:ext>
            </a:extLst>
          </p:cNvPr>
          <p:cNvSpPr txBox="1"/>
          <p:nvPr/>
        </p:nvSpPr>
        <p:spPr>
          <a:xfrm>
            <a:off x="704851" y="6675437"/>
            <a:ext cx="11268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Fabre, Bruno &amp; </a:t>
            </a:r>
            <a:r>
              <a:rPr lang="en-US" sz="1000" dirty="0" err="1"/>
              <a:t>Herrier</a:t>
            </a:r>
            <a:r>
              <a:rPr lang="en-US" sz="1000" dirty="0"/>
              <a:t>, Cyril. (2011). Automated sub-100 nm local anodic oxidation (LAO)-directed nanopatterning of organic monolayer-modified silicon surfaces. </a:t>
            </a:r>
            <a:r>
              <a:rPr lang="en-US" sz="1000" dirty="0" err="1"/>
              <a:t>Rsc</a:t>
            </a:r>
            <a:r>
              <a:rPr lang="en-US" sz="1000" dirty="0"/>
              <a:t> Advances. 2. 168-175</a:t>
            </a:r>
            <a:r>
              <a:rPr lang="en-US" sz="800" dirty="0"/>
              <a:t>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048FC0-D470-4493-8833-2AB0909C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6</a:t>
            </a:fld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F4FD4-3472-4276-B8F4-87B35A648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901" y="4605397"/>
            <a:ext cx="2309130" cy="1740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7433A-FD9A-450C-9D36-B25DCF1BF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136" y="5206815"/>
            <a:ext cx="2157529" cy="1230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6002F-D43C-4174-9BB1-13EB93946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04714"/>
            <a:ext cx="73768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5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9E13-80AE-43EA-8C4A-A92BC1FD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Patterned OTS SAM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1DD6AD-AAD2-4D92-A1C2-CACB5CA3A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90" y="4719836"/>
            <a:ext cx="4769299" cy="2062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97701-2922-41C9-A6CC-CB9CE9D504E5}"/>
              </a:ext>
            </a:extLst>
          </p:cNvPr>
          <p:cNvSpPr txBox="1"/>
          <p:nvPr/>
        </p:nvSpPr>
        <p:spPr>
          <a:xfrm>
            <a:off x="5038532" y="1948139"/>
            <a:ext cx="7143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SiO</a:t>
            </a:r>
            <a:r>
              <a:rPr lang="en-US" altLang="en-US" sz="2400" baseline="-25000" dirty="0"/>
              <a:t>2 </a:t>
            </a:r>
            <a:r>
              <a:rPr lang="en-US" altLang="en-US" sz="2400" dirty="0"/>
              <a:t>lines grown by applying a voltage through the       sample and the reaction with the ambient water vapor.</a:t>
            </a:r>
          </a:p>
          <a:p>
            <a:pPr marL="228600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Total height of SiO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lines: 3.5 nm </a:t>
            </a:r>
          </a:p>
          <a:p>
            <a:pPr marL="228600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Line Width: 175 nm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23743-BF39-445A-A79A-5F14EBCD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7</a:t>
            </a:fld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1D624-50CA-4DFF-8807-7060488B8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66" t="33296" r="39654" b="34971"/>
          <a:stretch/>
        </p:blipFill>
        <p:spPr>
          <a:xfrm>
            <a:off x="9800867" y="4729170"/>
            <a:ext cx="2264658" cy="1873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49157-ACD4-4C24-B1AD-8A5902535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61064">
            <a:off x="7580849" y="4936936"/>
            <a:ext cx="4011516" cy="707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4F33F-32EB-4F6D-8FED-CEC3F4E13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342" y="3429000"/>
            <a:ext cx="2085013" cy="1188823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0E1A2C5-F1F9-46FC-9992-009BE9AD8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" y="1894113"/>
            <a:ext cx="4894825" cy="415950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B6897-1C86-4692-A80C-1B93276D4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3" y="5870362"/>
            <a:ext cx="73768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50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C40759-D17A-4679-BAF3-65DE84652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11" t="37827" r="42461" b="40535"/>
          <a:stretch/>
        </p:blipFill>
        <p:spPr>
          <a:xfrm>
            <a:off x="9970336" y="5268289"/>
            <a:ext cx="2164702" cy="1335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200A13-6572-456C-A3A9-DEF54A54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rgbClr val="002060"/>
                </a:solidFill>
                <a:latin typeface="+mn-lt"/>
              </a:rPr>
              <a:t>HF Etched Patterned OTS SAM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5C11B-FF28-4EEE-A9AC-3455C02B4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" y="1690687"/>
            <a:ext cx="4921303" cy="424358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3D4EEE-B9FC-430D-9556-5C9731F74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37" y="4557794"/>
            <a:ext cx="4712346" cy="2131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A5BE8F-532F-46DF-B8CE-DD741801DE29}"/>
              </a:ext>
            </a:extLst>
          </p:cNvPr>
          <p:cNvSpPr txBox="1"/>
          <p:nvPr/>
        </p:nvSpPr>
        <p:spPr>
          <a:xfrm>
            <a:off x="5113617" y="2002598"/>
            <a:ext cx="70214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/>
              <a:t>SiO</a:t>
            </a:r>
            <a:r>
              <a:rPr lang="en-US" altLang="en-US" sz="2400" baseline="-25000" dirty="0"/>
              <a:t>2 </a:t>
            </a:r>
            <a:r>
              <a:rPr lang="en-US" altLang="en-US" sz="2400" dirty="0"/>
              <a:t>lines selectively etched in aqueous 1:100 HF for 60 seconds.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/>
              <a:t>Troughs created in sample from etching in HF.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/>
              <a:t>No change in thickness of OTS SAM verified by ellipsometry.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/>
              <a:t>OTS functioned as a mask.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31DD4-0ADC-4664-8D3C-E0B64080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8</a:t>
            </a:fld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53923-FEFB-499B-970B-10491BB4D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851" y="4532402"/>
            <a:ext cx="3987130" cy="2182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753C0-1247-4219-BCD2-BCB8697D7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340" y="3898749"/>
            <a:ext cx="1988694" cy="1267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6A95A-B9EA-4955-B8F7-256CAE130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994" y="5818100"/>
            <a:ext cx="73768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3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483A8-62B7-47D7-8597-CAD0E6E4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365125"/>
            <a:ext cx="1141133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Three-Dimensional Images of Sample at Each Process Step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204C9A-F391-4BE7-A3E6-2E7A7ED19FF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6451" t="21197" r="44105" b="32535"/>
          <a:stretch/>
        </p:blipFill>
        <p:spPr bwMode="auto">
          <a:xfrm>
            <a:off x="88810" y="1471046"/>
            <a:ext cx="4215701" cy="2712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D16142-4AFF-4603-85B3-F843650A2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305" y="4010961"/>
            <a:ext cx="4049359" cy="2557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A91C6F-4D9F-4026-913D-77552B9658BD}"/>
              </a:ext>
            </a:extLst>
          </p:cNvPr>
          <p:cNvSpPr txBox="1"/>
          <p:nvPr/>
        </p:nvSpPr>
        <p:spPr>
          <a:xfrm>
            <a:off x="88810" y="4278675"/>
            <a:ext cx="421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Patterned OTS SAM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6ED9C-9066-459F-9755-F93579F043A5}"/>
              </a:ext>
            </a:extLst>
          </p:cNvPr>
          <p:cNvSpPr txBox="1"/>
          <p:nvPr/>
        </p:nvSpPr>
        <p:spPr>
          <a:xfrm>
            <a:off x="4285003" y="6368115"/>
            <a:ext cx="41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Patterned OTS SAM After HF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D6961-3261-4F7F-9E8F-A90372D6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5830"/>
            <a:ext cx="2743200" cy="365125"/>
          </a:xfrm>
        </p:spPr>
        <p:txBody>
          <a:bodyPr/>
          <a:lstStyle/>
          <a:p>
            <a:fld id="{3FE3333D-2C6F-4152-9F32-3394BD0141A5}" type="slidenum">
              <a:rPr lang="en-US" sz="2000" smtClean="0"/>
              <a:t>9</a:t>
            </a:fld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91067E-A291-47C3-A004-0579EB6CD2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54" t="11634" r="37398" b="51020"/>
          <a:stretch/>
        </p:blipFill>
        <p:spPr>
          <a:xfrm>
            <a:off x="7733457" y="1566047"/>
            <a:ext cx="4293194" cy="2712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E62DE9-E668-4E98-81C4-789215D9534F}"/>
              </a:ext>
            </a:extLst>
          </p:cNvPr>
          <p:cNvSpPr/>
          <p:nvPr/>
        </p:nvSpPr>
        <p:spPr>
          <a:xfrm>
            <a:off x="9466317" y="4320314"/>
            <a:ext cx="2725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OTS SAM After TiO</a:t>
            </a:r>
            <a:r>
              <a:rPr lang="en-US" sz="2400" b="1" baseline="-25000" dirty="0">
                <a:solidFill>
                  <a:srgbClr val="002060"/>
                </a:solidFill>
              </a:rPr>
              <a:t>2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B05F2B-344C-4941-AE32-42B2C9463A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905" b="6395"/>
          <a:stretch/>
        </p:blipFill>
        <p:spPr>
          <a:xfrm>
            <a:off x="354428" y="4835341"/>
            <a:ext cx="1571682" cy="894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C714AF-4D78-434B-A87C-483F86C25B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09" t="47021" r="109" b="5115"/>
          <a:stretch/>
        </p:blipFill>
        <p:spPr>
          <a:xfrm>
            <a:off x="10436884" y="4869966"/>
            <a:ext cx="1589767" cy="1014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87B978-1601-4B92-A13A-6BB6AFF3F9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911" r="6086" b="7256"/>
          <a:stretch/>
        </p:blipFill>
        <p:spPr>
          <a:xfrm>
            <a:off x="5174787" y="3313862"/>
            <a:ext cx="1551991" cy="987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C0A7A-498E-434B-9D53-D2BF2A4FF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412" y="5818815"/>
            <a:ext cx="73768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74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684</Words>
  <Application>Microsoft Office PowerPoint</Application>
  <PresentationFormat>Widescreen</PresentationFormat>
  <Paragraphs>122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Nanofabrication Using Self-Assembled Monolayers</vt:lpstr>
      <vt:lpstr>Microelectronic Device Fabrication Processes </vt:lpstr>
      <vt:lpstr>Self-Assembled Monolayers (SAM) Deposition</vt:lpstr>
      <vt:lpstr>Area-Selective Deposition of Titanium Dioxide  </vt:lpstr>
      <vt:lpstr>Atomic Force Microscopy (AFM) Imaged OTS SAM</vt:lpstr>
      <vt:lpstr>Nanolithography and Conductive AFM</vt:lpstr>
      <vt:lpstr>Patterned OTS SAM</vt:lpstr>
      <vt:lpstr>HF Etched Patterned OTS SAM</vt:lpstr>
      <vt:lpstr>Three-Dimensional Images of Sample at Each Process Step</vt:lpstr>
      <vt:lpstr>TiO2 Area-Selectively Deposited From ALD</vt:lpstr>
      <vt:lpstr>TiO2 ASD From ALD: Line Widths </vt:lpstr>
      <vt:lpstr> Conclusions </vt:lpstr>
      <vt:lpstr>Acknowledgements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Nanofabrication Using Self-Assembled Monolayers</dc:title>
  <dc:creator>mdriskill</dc:creator>
  <cp:lastModifiedBy>mdrikill</cp:lastModifiedBy>
  <cp:revision>115</cp:revision>
  <dcterms:created xsi:type="dcterms:W3CDTF">2019-03-24T04:20:43Z</dcterms:created>
  <dcterms:modified xsi:type="dcterms:W3CDTF">2019-04-02T03:47:57Z</dcterms:modified>
</cp:coreProperties>
</file>